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71" r:id="rId3"/>
    <p:sldId id="273" r:id="rId4"/>
    <p:sldId id="267" r:id="rId5"/>
    <p:sldId id="274" r:id="rId6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2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C369E27-2857-4A3C-B237-671F8AB896F1}" type="datetimeFigureOut">
              <a:rPr lang="en-GB"/>
              <a:pPr>
                <a:defRPr/>
              </a:pPr>
              <a:t>21/04/2016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618927F-C544-41B0-8301-505E574310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923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4852" y="2895079"/>
            <a:ext cx="7691604" cy="1470025"/>
          </a:xfrm>
          <a:noFill/>
        </p:spPr>
        <p:txBody>
          <a:bodyPr lIns="0" tIns="0" rIns="0" bIns="0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4852" y="4340696"/>
            <a:ext cx="7691604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9524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F950CB5-267E-43D9-BC8C-4EB9013FD142}" type="datetime1">
              <a:rPr lang="en-US" altLang="en-US"/>
              <a:pPr>
                <a:defRPr/>
              </a:pPr>
              <a:t>4/21/2016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F8FB6-9B61-4F93-AE31-786FB09153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6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9551EDA-6B8E-45B1-A275-7A1E560583A7}" type="datetime1">
              <a:rPr lang="en-US" altLang="en-US"/>
              <a:pPr>
                <a:defRPr/>
              </a:pPr>
              <a:t>4/21/2016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76074-2460-435F-AE41-14E950A757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82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0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88931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0"/>
            <a:ext cx="8893175" cy="1341438"/>
          </a:xfrm>
          <a:noFill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EF7F64C-ACF3-4A0B-96B3-D7721FF25F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7431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170ACC3F-AC51-49C4-853B-E5F87A58658F}" type="datetime1">
              <a:rPr lang="en-US" altLang="en-US"/>
              <a:pPr>
                <a:defRPr/>
              </a:pPr>
              <a:t>4/21/2016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CD84F394-49EE-4E69-BE26-B599BE38F8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3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D8F5912-76CC-4E86-B067-68A45A80083E}" type="datetime1">
              <a:rPr lang="en-US" altLang="en-US"/>
              <a:pPr>
                <a:defRPr/>
              </a:pPr>
              <a:t>4/21/2016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CD42-B411-43E0-B3AF-15EC5E1FA5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249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93E6B69-02D8-48E9-A74D-4661A68E215D}" type="datetime1">
              <a:rPr lang="en-US" altLang="en-US"/>
              <a:pPr>
                <a:defRPr/>
              </a:pPr>
              <a:t>4/21/2016</a:t>
            </a:fld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F9CE0-4C34-4A3F-ABFC-BB0CEA1AA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7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FA32BF5-A94D-4E98-801A-3D0FDA27E875}" type="datetime1">
              <a:rPr lang="en-US" altLang="en-US"/>
              <a:pPr>
                <a:defRPr/>
              </a:pPr>
              <a:t>4/21/2016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1DE67-2D53-441D-9ADF-0636FB87AB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1E5C34F8-CCFF-4863-8258-81D1B6DBD9D0}" type="datetime1">
              <a:rPr lang="en-US" altLang="en-US"/>
              <a:pPr>
                <a:defRPr/>
              </a:pPr>
              <a:t>4/21/2016</a:t>
            </a:fld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C6D52-DC1D-4C7B-A871-AE4365DD27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25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A54CCA-A86D-420B-98FF-15DB0ABDB01C}" type="datetime1">
              <a:rPr lang="en-US" altLang="en-US"/>
              <a:pPr>
                <a:defRPr/>
              </a:pPr>
              <a:t>4/21/2016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957E-AB54-4681-A4AB-BD06E6146A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E2FC1BE-23A0-48F4-9A0F-16F49B200C1B}" type="datetime1">
              <a:rPr lang="en-US" altLang="en-US"/>
              <a:pPr>
                <a:defRPr/>
              </a:pPr>
              <a:t>4/21/2016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8B7A2-76CA-45A5-8407-CC0546EBEF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19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675687" cy="1341438"/>
          </a:xfrm>
          <a:prstGeom prst="rect">
            <a:avLst/>
          </a:prstGeom>
          <a:solidFill>
            <a:srgbClr val="8F23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0" tIns="108000" rIns="180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3EA33F-3E17-4D8F-9E78-B3064E9E657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79388" cy="6858000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50825" indent="-250825" algn="l" rtl="0" eaLnBrk="0" fontAlgn="base" hangingPunct="0">
        <a:spcBef>
          <a:spcPct val="20000"/>
        </a:spcBef>
        <a:spcAft>
          <a:spcPct val="0"/>
        </a:spcAft>
        <a:buClr>
          <a:srgbClr val="8F23B3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F23B3"/>
        </a:buClr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08075" indent="-193675" algn="l" rtl="0" eaLnBrk="0" fontAlgn="base" hangingPunct="0">
        <a:spcBef>
          <a:spcPct val="20000"/>
        </a:spcBef>
        <a:spcAft>
          <a:spcPct val="0"/>
        </a:spcAft>
        <a:buClr>
          <a:srgbClr val="8F23B3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F23B3"/>
        </a:buClr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F23B3"/>
        </a:buClr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1475036" y="1845171"/>
            <a:ext cx="5905276" cy="31680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8F23B3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GB" altLang="en-US" sz="2800" dirty="0" smtClean="0">
                <a:latin typeface="Arial" charset="0"/>
                <a:cs typeface="Arial" charset="0"/>
              </a:rPr>
              <a:t>Strategy and Change</a:t>
            </a:r>
            <a:r>
              <a:rPr lang="en-GB" altLang="en-US" sz="2800" dirty="0">
                <a:latin typeface="Arial" charset="0"/>
                <a:cs typeface="Arial" charset="0"/>
              </a:rPr>
              <a:t/>
            </a:r>
            <a:br>
              <a:rPr lang="en-GB" altLang="en-US" sz="2800" dirty="0">
                <a:latin typeface="Arial" charset="0"/>
                <a:cs typeface="Arial" charset="0"/>
              </a:rPr>
            </a:br>
            <a:r>
              <a:rPr lang="en-GB" altLang="en-US" sz="2800" dirty="0" smtClean="0">
                <a:latin typeface="Arial" charset="0"/>
                <a:cs typeface="Arial" charset="0"/>
              </a:rPr>
              <a:t>Business Design Authority</a:t>
            </a:r>
            <a:br>
              <a:rPr lang="en-GB" altLang="en-US" sz="2800" dirty="0" smtClean="0">
                <a:latin typeface="Arial" charset="0"/>
                <a:cs typeface="Arial" charset="0"/>
              </a:rPr>
            </a:br>
            <a:r>
              <a:rPr lang="en-GB" altLang="en-US" sz="2800" dirty="0">
                <a:latin typeface="Arial" charset="0"/>
                <a:cs typeface="Arial" charset="0"/>
              </a:rPr>
              <a:t/>
            </a:r>
            <a:br>
              <a:rPr lang="en-GB" altLang="en-US" sz="2800" dirty="0">
                <a:latin typeface="Arial" charset="0"/>
                <a:cs typeface="Arial" charset="0"/>
              </a:rPr>
            </a:br>
            <a:r>
              <a:rPr lang="en-GB" altLang="en-US" sz="2800" dirty="0" smtClean="0">
                <a:latin typeface="Arial" charset="0"/>
                <a:cs typeface="Arial" charset="0"/>
              </a:rPr>
              <a:t>Business Cases – Overview</a:t>
            </a:r>
            <a:br>
              <a:rPr lang="en-GB" altLang="en-US" sz="2800" dirty="0" smtClean="0">
                <a:latin typeface="Arial" charset="0"/>
                <a:cs typeface="Arial" charset="0"/>
              </a:rPr>
            </a:br>
            <a:r>
              <a:rPr lang="en-GB" altLang="en-US" sz="2800" dirty="0">
                <a:latin typeface="Arial" charset="0"/>
                <a:cs typeface="Arial" charset="0"/>
              </a:rPr>
              <a:t/>
            </a:r>
            <a:br>
              <a:rPr lang="en-GB" altLang="en-US" sz="2800" dirty="0">
                <a:latin typeface="Arial" charset="0"/>
                <a:cs typeface="Arial" charset="0"/>
              </a:rPr>
            </a:br>
            <a:r>
              <a:rPr lang="en-GB" altLang="en-US" sz="2800" dirty="0" smtClean="0">
                <a:latin typeface="Arial" charset="0"/>
                <a:cs typeface="Arial" charset="0"/>
              </a:rPr>
              <a:t>WORK IN PROGRESS</a:t>
            </a:r>
          </a:p>
        </p:txBody>
      </p:sp>
      <p:sp>
        <p:nvSpPr>
          <p:cNvPr id="13315" name="Title 1"/>
          <p:cNvSpPr txBox="1">
            <a:spLocks/>
          </p:cNvSpPr>
          <p:nvPr/>
        </p:nvSpPr>
        <p:spPr bwMode="auto">
          <a:xfrm>
            <a:off x="7020272" y="5445225"/>
            <a:ext cx="158479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lr>
                <a:srgbClr val="8F23B3"/>
              </a:buClr>
              <a:buFont typeface="Arial" charset="0"/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8F23B3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F23B3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F23B3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23B3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23B3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23B3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23B3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23B3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dirty="0" smtClean="0"/>
              <a:t>V0.01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dirty="0" smtClean="0"/>
              <a:t>21 April 2016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dirty="0" smtClean="0"/>
              <a:t>Peter Hedges</a:t>
            </a:r>
            <a:endParaRPr lang="en-GB" altLang="en-US" sz="1600" dirty="0"/>
          </a:p>
        </p:txBody>
      </p:sp>
      <p:graphicFrame>
        <p:nvGraphicFramePr>
          <p:cNvPr id="13316" name="Object 5"/>
          <p:cNvGraphicFramePr>
            <a:graphicFrameLocks noChangeAspect="1"/>
          </p:cNvGraphicFramePr>
          <p:nvPr/>
        </p:nvGraphicFramePr>
        <p:xfrm>
          <a:off x="323850" y="188913"/>
          <a:ext cx="2016125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Picture" r:id="rId4" imgW="1200000" imgH="704576" progId="StaticDib">
                  <p:embed/>
                </p:oleObj>
              </mc:Choice>
              <mc:Fallback>
                <p:oleObj name="Picture" r:id="rId4" imgW="1200000" imgH="704576" progId="StaticDib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8913"/>
                        <a:ext cx="2016125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CC7619-333B-4994-9B7C-B94D4F727253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1741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SOBC / OBC / FBC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173072"/>
              </p:ext>
            </p:extLst>
          </p:nvPr>
        </p:nvGraphicFramePr>
        <p:xfrm>
          <a:off x="1139617" y="1570728"/>
          <a:ext cx="6960775" cy="3872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2155"/>
                <a:gridCol w="1392155"/>
                <a:gridCol w="1392155"/>
                <a:gridCol w="1392155"/>
                <a:gridCol w="1392155"/>
              </a:tblGrid>
              <a:tr h="562128">
                <a:tc>
                  <a:txBody>
                    <a:bodyPr/>
                    <a:lstStyle/>
                    <a:p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Purpose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Key</a:t>
                      </a:r>
                      <a:r>
                        <a:rPr lang="en-GB" sz="1400" b="1" baseline="0" dirty="0" smtClean="0"/>
                        <a:t> content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Leads to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baseline="0" dirty="0" smtClean="0"/>
                        <a:t>Assurance review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SOBC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Ensure strategic alignment</a:t>
                      </a:r>
                      <a:r>
                        <a:rPr lang="en-GB" sz="1000" baseline="0" dirty="0" smtClean="0"/>
                        <a:t> and stakeholder buy-in.</a:t>
                      </a:r>
                    </a:p>
                    <a:p>
                      <a:r>
                        <a:rPr lang="en-GB" sz="1000" baseline="0" dirty="0" smtClean="0"/>
                        <a:t>Identify preferred way forward.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The case for change.</a:t>
                      </a:r>
                    </a:p>
                    <a:p>
                      <a:r>
                        <a:rPr lang="en-GB" sz="1000" dirty="0" smtClean="0"/>
                        <a:t>Statement of problem</a:t>
                      </a:r>
                      <a:r>
                        <a:rPr lang="en-GB" sz="1000" baseline="0" dirty="0" smtClean="0"/>
                        <a:t> and how it will be addressed.</a:t>
                      </a:r>
                    </a:p>
                    <a:p>
                      <a:r>
                        <a:rPr lang="en-GB" sz="1000" dirty="0" smtClean="0"/>
                        <a:t>Initial options analysis.</a:t>
                      </a:r>
                    </a:p>
                    <a:p>
                      <a:r>
                        <a:rPr lang="en-GB" sz="1000" dirty="0" smtClean="0"/>
                        <a:t>Overview</a:t>
                      </a:r>
                      <a:r>
                        <a:rPr lang="en-GB" sz="1000" baseline="0" dirty="0" smtClean="0"/>
                        <a:t> of costs.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Proceed</a:t>
                      </a:r>
                      <a:r>
                        <a:rPr lang="en-GB" sz="1000" baseline="0" dirty="0" smtClean="0"/>
                        <a:t> to OBC.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Project Validation</a:t>
                      </a:r>
                      <a:r>
                        <a:rPr lang="en-GB" sz="1000" baseline="0" dirty="0" smtClean="0"/>
                        <a:t> Review (or Gateway 1)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OBC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Provide governance for</a:t>
                      </a:r>
                      <a:r>
                        <a:rPr lang="en-GB" sz="1000" baseline="0" dirty="0" smtClean="0"/>
                        <a:t> formal market engagement and Invitation to Tender.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Further options analysis.</a:t>
                      </a:r>
                    </a:p>
                    <a:p>
                      <a:r>
                        <a:rPr lang="en-GB" sz="1000" dirty="0" smtClean="0"/>
                        <a:t>How procurement will proceed.</a:t>
                      </a:r>
                    </a:p>
                    <a:p>
                      <a:r>
                        <a:rPr lang="en-GB" sz="1000" dirty="0" smtClean="0"/>
                        <a:t>Estimate of costs.</a:t>
                      </a: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Issuing</a:t>
                      </a:r>
                      <a:r>
                        <a:rPr lang="en-GB" sz="1000" baseline="0" dirty="0" smtClean="0"/>
                        <a:t> Invitation to Tender.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Gateway 2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FBC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Provide governance for</a:t>
                      </a:r>
                      <a:r>
                        <a:rPr lang="en-GB" sz="1000" baseline="0" dirty="0" smtClean="0"/>
                        <a:t> contract award.</a:t>
                      </a:r>
                      <a:endParaRPr lang="en-GB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Results of procurement.</a:t>
                      </a:r>
                    </a:p>
                    <a:p>
                      <a:r>
                        <a:rPr lang="en-GB" sz="1000" dirty="0" smtClean="0"/>
                        <a:t>Costs based on procurement outcome.</a:t>
                      </a:r>
                    </a:p>
                    <a:p>
                      <a:r>
                        <a:rPr lang="en-GB" sz="1000" dirty="0" smtClean="0"/>
                        <a:t>How preferred option will be implemented.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Contract award,</a:t>
                      </a:r>
                    </a:p>
                    <a:p>
                      <a:r>
                        <a:rPr lang="en-GB" sz="1000" dirty="0" smtClean="0"/>
                        <a:t>Implementation of contract.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Gateway 3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31640" y="5805264"/>
            <a:ext cx="69847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Notes:</a:t>
            </a:r>
          </a:p>
          <a:p>
            <a:r>
              <a:rPr lang="en-GB" sz="1000" dirty="0" smtClean="0"/>
              <a:t>Assumes a procurement-based project.</a:t>
            </a:r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825842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CC7619-333B-4994-9B7C-B94D4F727253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1741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The 5 cases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815769"/>
              </p:ext>
            </p:extLst>
          </p:nvPr>
        </p:nvGraphicFramePr>
        <p:xfrm>
          <a:off x="467544" y="1570728"/>
          <a:ext cx="8352930" cy="4820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2155"/>
                <a:gridCol w="1392155"/>
                <a:gridCol w="1392155"/>
                <a:gridCol w="1392155"/>
                <a:gridCol w="1392155"/>
                <a:gridCol w="1392155"/>
              </a:tblGrid>
              <a:tr h="738933">
                <a:tc>
                  <a:txBody>
                    <a:bodyPr/>
                    <a:lstStyle/>
                    <a:p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Strategic</a:t>
                      </a:r>
                    </a:p>
                    <a:p>
                      <a:r>
                        <a:rPr lang="en-GB" sz="1000" b="0" dirty="0" smtClean="0"/>
                        <a:t>C</a:t>
                      </a:r>
                      <a:r>
                        <a:rPr lang="en-GB" sz="1000" b="0" baseline="0" dirty="0" smtClean="0"/>
                        <a:t>ase for change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Economic</a:t>
                      </a:r>
                      <a:endParaRPr lang="en-GB" sz="1400" b="0" dirty="0" smtClean="0"/>
                    </a:p>
                    <a:p>
                      <a:r>
                        <a:rPr lang="en-GB" sz="1000" b="0" dirty="0" smtClean="0"/>
                        <a:t>Options</a:t>
                      </a:r>
                      <a:r>
                        <a:rPr lang="en-GB" sz="1000" b="0" baseline="0" dirty="0" smtClean="0"/>
                        <a:t> &amp; VFM</a:t>
                      </a:r>
                      <a:endParaRPr lang="en-GB" sz="1000" b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Finance</a:t>
                      </a:r>
                    </a:p>
                    <a:p>
                      <a:r>
                        <a:rPr lang="en-GB" sz="1000" b="0" dirty="0" smtClean="0"/>
                        <a:t>Affordability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Commercial</a:t>
                      </a:r>
                    </a:p>
                    <a:p>
                      <a:r>
                        <a:rPr lang="en-GB" sz="1000" b="0" dirty="0" smtClean="0"/>
                        <a:t>Commercially</a:t>
                      </a:r>
                      <a:r>
                        <a:rPr lang="en-GB" sz="1000" b="0" baseline="0" dirty="0" smtClean="0"/>
                        <a:t> viable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Management</a:t>
                      </a:r>
                    </a:p>
                    <a:p>
                      <a:r>
                        <a:rPr lang="en-GB" sz="1000" b="0" dirty="0" smtClean="0"/>
                        <a:t>Successful</a:t>
                      </a:r>
                      <a:r>
                        <a:rPr lang="en-GB" sz="1000" b="0" baseline="0" dirty="0" smtClean="0"/>
                        <a:t> delivery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331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SOBC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Overview of strategic fit, objectives, business</a:t>
                      </a:r>
                      <a:r>
                        <a:rPr lang="en-GB" sz="1000" baseline="0" dirty="0" smtClean="0"/>
                        <a:t> need, gaps in current service.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Long-list</a:t>
                      </a:r>
                      <a:r>
                        <a:rPr lang="en-GB" sz="1000" baseline="0" dirty="0" smtClean="0"/>
                        <a:t> of options.</a:t>
                      </a:r>
                    </a:p>
                    <a:p>
                      <a:r>
                        <a:rPr lang="en-GB" sz="1000" baseline="0" dirty="0" smtClean="0"/>
                        <a:t>Includes do nothing and do minimum options.</a:t>
                      </a:r>
                    </a:p>
                    <a:p>
                      <a:r>
                        <a:rPr lang="en-GB" sz="1000" baseline="0" dirty="0" smtClean="0"/>
                        <a:t>Overview of costs and benefits.</a:t>
                      </a: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Likely</a:t>
                      </a:r>
                      <a:r>
                        <a:rPr lang="en-GB" sz="1000" baseline="0" dirty="0" smtClean="0"/>
                        <a:t> affordability.</a:t>
                      </a:r>
                    </a:p>
                    <a:p>
                      <a:r>
                        <a:rPr lang="en-GB" sz="1000" baseline="0" dirty="0" smtClean="0"/>
                        <a:t>Overview of costs, benefits, budgets and funding.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Overview of current contracts,</a:t>
                      </a:r>
                      <a:r>
                        <a:rPr lang="en-GB" sz="1000" baseline="0" dirty="0" smtClean="0"/>
                        <a:t> sourcing options, and commercial context.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Achievability demonstrated.</a:t>
                      </a:r>
                    </a:p>
                    <a:p>
                      <a:r>
                        <a:rPr lang="en-GB" sz="1000" dirty="0" smtClean="0"/>
                        <a:t>Anticipated</a:t>
                      </a:r>
                      <a:r>
                        <a:rPr lang="en-GB" sz="1000" baseline="0" dirty="0" smtClean="0"/>
                        <a:t> </a:t>
                      </a:r>
                      <a:r>
                        <a:rPr lang="en-GB" sz="1000" dirty="0" smtClean="0"/>
                        <a:t>project management and governance arrangements.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275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OBC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Updated</a:t>
                      </a:r>
                      <a:r>
                        <a:rPr lang="en-GB" sz="1000" baseline="0" dirty="0" smtClean="0"/>
                        <a:t> as necessary.</a:t>
                      </a:r>
                    </a:p>
                    <a:p>
                      <a:r>
                        <a:rPr lang="en-GB" sz="1000" baseline="0" dirty="0" smtClean="0"/>
                        <a:t>Detail refined as required.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Short-list of options.</a:t>
                      </a:r>
                    </a:p>
                    <a:p>
                      <a:r>
                        <a:rPr lang="en-GB" sz="1000" dirty="0" smtClean="0"/>
                        <a:t>Cost-benefit analysis of candidate options against baseline option</a:t>
                      </a:r>
                      <a:r>
                        <a:rPr lang="en-GB" sz="1000" baseline="0" dirty="0" smtClean="0"/>
                        <a:t> leading to preferred option.</a:t>
                      </a:r>
                      <a:endParaRPr lang="en-GB" sz="1000" dirty="0" smtClean="0"/>
                    </a:p>
                    <a:p>
                      <a:r>
                        <a:rPr lang="en-GB" sz="1000" dirty="0" smtClean="0"/>
                        <a:t>Costs based on pre-procurement estimates.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Detailed analysis of costs</a:t>
                      </a:r>
                      <a:r>
                        <a:rPr lang="en-GB" sz="1000" baseline="0" dirty="0" smtClean="0"/>
                        <a:t>, benefits and </a:t>
                      </a:r>
                      <a:r>
                        <a:rPr lang="en-GB" sz="1000" dirty="0" smtClean="0"/>
                        <a:t>affordability based on pre-procurement estimates.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Overview of commercial strategy.</a:t>
                      </a:r>
                    </a:p>
                    <a:p>
                      <a:r>
                        <a:rPr lang="en-GB" sz="1000" dirty="0" smtClean="0"/>
                        <a:t>P</a:t>
                      </a:r>
                      <a:r>
                        <a:rPr lang="en-GB" sz="1000" baseline="0" dirty="0" smtClean="0"/>
                        <a:t>referred sourcing option with analysis if appropriate.</a:t>
                      </a:r>
                    </a:p>
                    <a:p>
                      <a:r>
                        <a:rPr lang="en-GB" sz="1000" baseline="0" dirty="0" smtClean="0"/>
                        <a:t>Reference to readiness of commercial products.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Project management,</a:t>
                      </a:r>
                      <a:r>
                        <a:rPr lang="en-GB" sz="1000" baseline="0" dirty="0" smtClean="0"/>
                        <a:t> </a:t>
                      </a:r>
                      <a:r>
                        <a:rPr lang="en-GB" sz="1000" dirty="0" smtClean="0"/>
                        <a:t>governance</a:t>
                      </a:r>
                      <a:r>
                        <a:rPr lang="en-GB" sz="1000" baseline="0" dirty="0" smtClean="0"/>
                        <a:t>, and assurance arrangements refined.</a:t>
                      </a:r>
                    </a:p>
                    <a:p>
                      <a:r>
                        <a:rPr lang="en-GB" sz="1000" baseline="0" dirty="0" smtClean="0"/>
                        <a:t>Management of procurement phase.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379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FBC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Updated as necessary.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May be able to summarise some</a:t>
                      </a:r>
                      <a:r>
                        <a:rPr lang="en-GB" sz="1000" baseline="0" dirty="0" smtClean="0"/>
                        <a:t> sections.</a:t>
                      </a:r>
                      <a:endParaRPr lang="en-GB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Preferred</a:t>
                      </a:r>
                      <a:r>
                        <a:rPr lang="en-GB" sz="1000" baseline="0" dirty="0" smtClean="0"/>
                        <a:t> </a:t>
                      </a:r>
                      <a:r>
                        <a:rPr lang="en-GB" sz="1000" dirty="0" smtClean="0"/>
                        <a:t>option.</a:t>
                      </a:r>
                    </a:p>
                    <a:p>
                      <a:r>
                        <a:rPr lang="en-GB" sz="1000" dirty="0" smtClean="0"/>
                        <a:t>Cost-benefit analysis of preferred option against baseline option</a:t>
                      </a:r>
                      <a:r>
                        <a:rPr lang="en-GB" sz="1000" baseline="0" dirty="0" smtClean="0"/>
                        <a:t>.</a:t>
                      </a:r>
                      <a:endParaRPr lang="en-GB" sz="1000" dirty="0" smtClean="0"/>
                    </a:p>
                    <a:p>
                      <a:r>
                        <a:rPr lang="en-GB" sz="1000" dirty="0" smtClean="0"/>
                        <a:t>Costs based on procurement outcome.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Detailed analysis of costs</a:t>
                      </a:r>
                      <a:r>
                        <a:rPr lang="en-GB" sz="1000" baseline="0" dirty="0" smtClean="0"/>
                        <a:t>, benefits and</a:t>
                      </a:r>
                      <a:r>
                        <a:rPr lang="en-GB" sz="1000" dirty="0" smtClean="0"/>
                        <a:t> affordability based on procurement outcome.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Outcome of procurement.</a:t>
                      </a:r>
                    </a:p>
                    <a:p>
                      <a:r>
                        <a:rPr lang="en-GB" sz="1000" dirty="0" smtClean="0"/>
                        <a:t>Arrangements for implementation.</a:t>
                      </a:r>
                    </a:p>
                    <a:p>
                      <a:r>
                        <a:rPr lang="en-GB" sz="1000" dirty="0" smtClean="0"/>
                        <a:t>Reference to completed commercial products.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Project management approach updated</a:t>
                      </a:r>
                      <a:r>
                        <a:rPr lang="en-GB" sz="1000" baseline="0" dirty="0" smtClean="0"/>
                        <a:t> as necessary.</a:t>
                      </a:r>
                    </a:p>
                    <a:p>
                      <a:r>
                        <a:rPr lang="en-GB" sz="1000" baseline="0" dirty="0" smtClean="0"/>
                        <a:t>Management of implementation, transition, benefit realisation, and closure.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95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21B931-9887-41B4-B795-820292E5CCDA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2150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Governance hierarchy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835696" y="1592796"/>
            <a:ext cx="936104" cy="5760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Treasury (HMT)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347864" y="1592796"/>
            <a:ext cx="936104" cy="5760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Cabinet Office (CO)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11760" y="2960948"/>
            <a:ext cx="1404156" cy="5760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Portfolio and Investment Committee (PIC)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19672" y="4473116"/>
            <a:ext cx="1152128" cy="5760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Management Board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347864" y="4473116"/>
            <a:ext cx="1152128" cy="5760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Transformation Board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627784" y="5985284"/>
            <a:ext cx="936104" cy="5760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Steering Group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716016" y="3969060"/>
            <a:ext cx="1152128" cy="576064"/>
          </a:xfrm>
          <a:prstGeom prst="round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Commercial Approvals Board (CAB)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12" name="Elbow Connector 11"/>
          <p:cNvCxnSpPr>
            <a:stCxn id="10" idx="0"/>
            <a:endCxn id="8" idx="2"/>
          </p:cNvCxnSpPr>
          <p:nvPr/>
        </p:nvCxnSpPr>
        <p:spPr>
          <a:xfrm rot="16200000" flipV="1">
            <a:off x="2177734" y="5067182"/>
            <a:ext cx="936104" cy="9001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10" idx="0"/>
            <a:endCxn id="9" idx="2"/>
          </p:cNvCxnSpPr>
          <p:nvPr/>
        </p:nvCxnSpPr>
        <p:spPr>
          <a:xfrm rot="5400000" flipH="1" flipV="1">
            <a:off x="3041830" y="5103186"/>
            <a:ext cx="936104" cy="8280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8" idx="0"/>
            <a:endCxn id="7" idx="2"/>
          </p:cNvCxnSpPr>
          <p:nvPr/>
        </p:nvCxnSpPr>
        <p:spPr>
          <a:xfrm rot="5400000" flipH="1" flipV="1">
            <a:off x="2186735" y="3546013"/>
            <a:ext cx="936104" cy="91810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9" idx="0"/>
            <a:endCxn id="7" idx="2"/>
          </p:cNvCxnSpPr>
          <p:nvPr/>
        </p:nvCxnSpPr>
        <p:spPr>
          <a:xfrm rot="16200000" flipV="1">
            <a:off x="3050831" y="3600019"/>
            <a:ext cx="936104" cy="8100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7" idx="0"/>
            <a:endCxn id="5" idx="2"/>
          </p:cNvCxnSpPr>
          <p:nvPr/>
        </p:nvCxnSpPr>
        <p:spPr>
          <a:xfrm rot="16200000" flipV="1">
            <a:off x="2312749" y="2159859"/>
            <a:ext cx="792088" cy="8100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7" idx="0"/>
            <a:endCxn id="6" idx="2"/>
          </p:cNvCxnSpPr>
          <p:nvPr/>
        </p:nvCxnSpPr>
        <p:spPr>
          <a:xfrm rot="5400000" flipH="1" flipV="1">
            <a:off x="3068833" y="2213865"/>
            <a:ext cx="792088" cy="70207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3815916" y="3537011"/>
            <a:ext cx="900100" cy="46805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own Arrow 18"/>
          <p:cNvSpPr/>
          <p:nvPr/>
        </p:nvSpPr>
        <p:spPr>
          <a:xfrm rot="10800000">
            <a:off x="931529" y="1556792"/>
            <a:ext cx="184086" cy="5004556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flipH="1">
            <a:off x="611560" y="3681028"/>
            <a:ext cx="400110" cy="16561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1400" dirty="0" smtClean="0"/>
              <a:t>Increasing seniority</a:t>
            </a:r>
            <a:endParaRPr lang="en-GB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CC7619-333B-4994-9B7C-B94D4F727253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1741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Possible further-reduced template</a:t>
            </a:r>
            <a:endParaRPr lang="en-GB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>
            <a:spLocks noGrp="1"/>
          </p:cNvSpPr>
          <p:nvPr/>
        </p:nvSpPr>
        <p:spPr bwMode="auto">
          <a:xfrm>
            <a:off x="457200" y="178335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50825" indent="-2508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23B3"/>
              </a:buClr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23B3"/>
              </a:buClr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08075" indent="-1936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23B3"/>
              </a:buClr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23B3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23B3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GB" altLang="en-US" sz="2000" dirty="0" smtClean="0">
                <a:latin typeface="Arial" charset="0"/>
                <a:cs typeface="Arial" charset="0"/>
              </a:rPr>
              <a:t>If a further-reduced template is required it could include these headings:</a:t>
            </a:r>
          </a:p>
          <a:p>
            <a:pPr marL="0" indent="0">
              <a:lnSpc>
                <a:spcPct val="90000"/>
              </a:lnSpc>
              <a:buNone/>
            </a:pPr>
            <a:endParaRPr lang="en-GB" alt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latin typeface="Arial" charset="0"/>
                <a:cs typeface="Arial" charset="0"/>
              </a:rPr>
              <a:t>Project name</a:t>
            </a: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latin typeface="Arial" charset="0"/>
                <a:cs typeface="Arial" charset="0"/>
              </a:rPr>
              <a:t>Total cost</a:t>
            </a: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latin typeface="Arial" charset="0"/>
                <a:cs typeface="Arial" charset="0"/>
              </a:rPr>
              <a:t>Project drivers (context to explain ‘why’)</a:t>
            </a: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latin typeface="Arial" charset="0"/>
                <a:cs typeface="Arial" charset="0"/>
              </a:rPr>
              <a:t>Rationale (specifically ‘why’ – strategic and/or economic)</a:t>
            </a: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latin typeface="Arial" charset="0"/>
                <a:cs typeface="Arial" charset="0"/>
              </a:rPr>
              <a:t>Objectives</a:t>
            </a: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latin typeface="Arial" charset="0"/>
                <a:cs typeface="Arial" charset="0"/>
              </a:rPr>
              <a:t>Scope</a:t>
            </a: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latin typeface="Arial" charset="0"/>
                <a:cs typeface="Arial" charset="0"/>
              </a:rPr>
              <a:t>Benefits (if economically-driven)</a:t>
            </a: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latin typeface="Arial" charset="0"/>
                <a:cs typeface="Arial" charset="0"/>
              </a:rPr>
              <a:t>Critical Success Factors (used to assess option viability)</a:t>
            </a: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latin typeface="Arial" charset="0"/>
                <a:cs typeface="Arial" charset="0"/>
              </a:rPr>
              <a:t>Key Milestones</a:t>
            </a: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latin typeface="Arial" charset="0"/>
                <a:cs typeface="Arial" charset="0"/>
              </a:rPr>
              <a:t>Risks (high-level)</a:t>
            </a:r>
            <a:endParaRPr lang="en-GB" altLang="en-US" sz="20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045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485</Words>
  <Application>Microsoft Office PowerPoint</Application>
  <PresentationFormat>On-screen Show (4:3)</PresentationFormat>
  <Paragraphs>106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Picture</vt:lpstr>
      <vt:lpstr>Strategy and Change Business Design Authority  Business Cases – Overview  WORK IN PROGRESS</vt:lpstr>
      <vt:lpstr>SOBC / OBC / FBC</vt:lpstr>
      <vt:lpstr>The 5 cases</vt:lpstr>
      <vt:lpstr>Governance hierarchy</vt:lpstr>
      <vt:lpstr>Possible further-reduced template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Sub title</dc:title>
  <dc:creator>Boon Gareth (Home Office)</dc:creator>
  <cp:lastModifiedBy>Hedges Peter</cp:lastModifiedBy>
  <cp:revision>102</cp:revision>
  <cp:lastPrinted>2016-04-21T15:22:02Z</cp:lastPrinted>
  <dcterms:created xsi:type="dcterms:W3CDTF">2012-05-29T15:31:54Z</dcterms:created>
  <dcterms:modified xsi:type="dcterms:W3CDTF">2016-04-21T15:22:07Z</dcterms:modified>
</cp:coreProperties>
</file>