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74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784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27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430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2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36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387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1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609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83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26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512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8F4AC-6628-441C-BB48-B8067846E059}" type="datetimeFigureOut">
              <a:rPr lang="en-GB" smtClean="0"/>
              <a:t>23/02/2016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C9C7E-D050-4C6A-9853-2C99586123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08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662523" y="1916832"/>
            <a:ext cx="850294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2523" y="3284984"/>
            <a:ext cx="850294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62523" y="4437112"/>
            <a:ext cx="850294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62523" y="5733256"/>
            <a:ext cx="850294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856656" y="836712"/>
            <a:ext cx="0" cy="561662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232920" y="836712"/>
            <a:ext cx="0" cy="561662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257256" y="836712"/>
            <a:ext cx="0" cy="5616624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2000672" y="1268760"/>
            <a:ext cx="1296144" cy="504056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Define benefit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at high level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792760" y="2060848"/>
            <a:ext cx="1296144" cy="504056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Define benefit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in detail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792760" y="2636912"/>
            <a:ext cx="1296144" cy="504056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Produce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Benefit Realisation Plan (BRP)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376936" y="2636912"/>
            <a:ext cx="1296144" cy="504056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Implement products &amp; services that </a:t>
            </a:r>
            <a:r>
              <a:rPr lang="en-GB" sz="1000" dirty="0" smtClean="0">
                <a:solidFill>
                  <a:schemeClr val="tx1"/>
                </a:solidFill>
              </a:rPr>
              <a:t>enable benefits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889104" y="2636912"/>
            <a:ext cx="1296144" cy="504056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Handover beneficial products &amp; services to Operations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7473280" y="3645024"/>
            <a:ext cx="1584176" cy="648072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Realise benefit through reduced people /estate/ supplier costs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7473280" y="4941168"/>
            <a:ext cx="1584176" cy="648072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Realise benefit </a:t>
            </a:r>
            <a:r>
              <a:rPr lang="en-GB" sz="1000" dirty="0" smtClean="0">
                <a:solidFill>
                  <a:schemeClr val="tx1"/>
                </a:solidFill>
              </a:rPr>
              <a:t>through improvements, efficiencies, and</a:t>
            </a:r>
          </a:p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re-allocated resources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000672" y="836712"/>
            <a:ext cx="7128792" cy="25202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</a:rPr>
              <a:t>Oversee / monitor / track / review </a:t>
            </a:r>
            <a:r>
              <a:rPr lang="en-GB" sz="1000" dirty="0" smtClean="0">
                <a:solidFill>
                  <a:schemeClr val="tx1"/>
                </a:solidFill>
              </a:rPr>
              <a:t>all benefits</a:t>
            </a:r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473280" y="3429000"/>
            <a:ext cx="1584176" cy="216024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CASHABLE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7473280" y="4581128"/>
            <a:ext cx="1584176" cy="360040"/>
          </a:xfrm>
          <a:prstGeom prst="roundRect">
            <a:avLst>
              <a:gd name="adj" fmla="val 32804"/>
            </a:avLst>
          </a:prstGeom>
          <a:solidFill>
            <a:schemeClr val="tx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MONETISED</a:t>
            </a:r>
          </a:p>
          <a:p>
            <a:pPr algn="ctr"/>
            <a:r>
              <a:rPr lang="en-GB" sz="1200" b="1" dirty="0" smtClean="0">
                <a:solidFill>
                  <a:schemeClr val="tx1"/>
                </a:solidFill>
              </a:rPr>
              <a:t>NON-MONETISED</a:t>
            </a:r>
            <a:endParaRPr lang="en-GB" sz="1200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0512" y="980728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BDA</a:t>
            </a:r>
            <a:endParaRPr lang="en-GB" sz="1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60512" y="2411596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Portfolio</a:t>
            </a:r>
            <a:endParaRPr lang="en-GB" sz="1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60512" y="3635732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Operations</a:t>
            </a:r>
            <a:endParaRPr lang="en-GB" sz="1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60512" y="4614227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BDA</a:t>
            </a:r>
          </a:p>
          <a:p>
            <a:r>
              <a:rPr lang="en-GB" sz="1600" b="1" dirty="0" smtClean="0"/>
              <a:t>BCM</a:t>
            </a:r>
          </a:p>
          <a:p>
            <a:r>
              <a:rPr lang="en-GB" sz="1600" b="1" dirty="0" smtClean="0"/>
              <a:t>Operations</a:t>
            </a:r>
            <a:endParaRPr lang="en-GB" sz="1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216696" y="597076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</a:t>
            </a:r>
            <a:r>
              <a:rPr lang="en-GB" sz="1600" dirty="0" smtClean="0"/>
              <a:t>roject definition</a:t>
            </a:r>
            <a:endParaRPr lang="en-GB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4880992" y="597076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</a:t>
            </a:r>
            <a:r>
              <a:rPr lang="en-GB" sz="1600" dirty="0" smtClean="0"/>
              <a:t>roject delivery</a:t>
            </a:r>
            <a:endParaRPr lang="en-GB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7617296" y="597076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post-project</a:t>
            </a:r>
            <a:endParaRPr lang="en-GB" sz="1600" dirty="0"/>
          </a:p>
        </p:txBody>
      </p:sp>
      <p:cxnSp>
        <p:nvCxnSpPr>
          <p:cNvPr id="13" name="Elbow Connector 12"/>
          <p:cNvCxnSpPr>
            <a:stCxn id="16" idx="2"/>
            <a:endCxn id="17" idx="1"/>
          </p:cNvCxnSpPr>
          <p:nvPr/>
        </p:nvCxnSpPr>
        <p:spPr>
          <a:xfrm rot="16200000" flipH="1">
            <a:off x="2450722" y="1970838"/>
            <a:ext cx="540060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endCxn id="18" idx="1"/>
          </p:cNvCxnSpPr>
          <p:nvPr/>
        </p:nvCxnSpPr>
        <p:spPr>
          <a:xfrm rot="16200000" flipH="1">
            <a:off x="2162690" y="2258870"/>
            <a:ext cx="1116124" cy="14401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7" idx="3"/>
            <a:endCxn id="19" idx="1"/>
          </p:cNvCxnSpPr>
          <p:nvPr/>
        </p:nvCxnSpPr>
        <p:spPr>
          <a:xfrm>
            <a:off x="4088904" y="2312876"/>
            <a:ext cx="288032" cy="57606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8" idx="3"/>
            <a:endCxn id="19" idx="1"/>
          </p:cNvCxnSpPr>
          <p:nvPr/>
        </p:nvCxnSpPr>
        <p:spPr>
          <a:xfrm>
            <a:off x="4088904" y="288894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9" idx="3"/>
            <a:endCxn id="20" idx="1"/>
          </p:cNvCxnSpPr>
          <p:nvPr/>
        </p:nvCxnSpPr>
        <p:spPr>
          <a:xfrm>
            <a:off x="5673080" y="288894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0" idx="2"/>
            <a:endCxn id="21" idx="1"/>
          </p:cNvCxnSpPr>
          <p:nvPr/>
        </p:nvCxnSpPr>
        <p:spPr>
          <a:xfrm rot="16200000" flipH="1">
            <a:off x="6591182" y="3086962"/>
            <a:ext cx="828092" cy="93610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/>
          <p:cNvCxnSpPr>
            <a:stCxn id="20" idx="2"/>
            <a:endCxn id="22" idx="1"/>
          </p:cNvCxnSpPr>
          <p:nvPr/>
        </p:nvCxnSpPr>
        <p:spPr>
          <a:xfrm rot="16200000" flipH="1">
            <a:off x="5943110" y="3735034"/>
            <a:ext cx="2124236" cy="93610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008784" y="116632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Strategy and Change – Benefit Lifecycle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075822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79</Words>
  <Application>Microsoft Office PowerPoint</Application>
  <PresentationFormat>A4 Paper (210x297 mm)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Alpha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Hedges Peter</dc:creator>
  <cp:lastModifiedBy>Hedges Peter</cp:lastModifiedBy>
  <cp:revision>11</cp:revision>
  <cp:lastPrinted>2016-02-23T09:56:19Z</cp:lastPrinted>
  <dcterms:created xsi:type="dcterms:W3CDTF">2016-02-23T09:47:50Z</dcterms:created>
  <dcterms:modified xsi:type="dcterms:W3CDTF">2016-02-23T12:00:12Z</dcterms:modified>
</cp:coreProperties>
</file>